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</p:sldMasterIdLst>
  <p:notesMasterIdLst>
    <p:notesMasterId r:id="rId28"/>
  </p:notesMasterIdLst>
  <p:handoutMasterIdLst>
    <p:handoutMasterId r:id="rId29"/>
  </p:handoutMasterIdLst>
  <p:sldIdLst>
    <p:sldId id="256" r:id="rId6"/>
    <p:sldId id="259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8253F-9924-44CA-A62D-CCD3FF2CB3BD}" v="407" dt="2023-04-02T18:16:53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59" d="100"/>
          <a:sy n="59" d="100"/>
        </p:scale>
        <p:origin x="10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0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Боян Апостолов – мениджър, програмист, </a:t>
          </a:r>
          <a:r>
            <a:rPr lang="en-US" dirty="0"/>
            <a:t>QA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Теодор </a:t>
          </a:r>
          <a:r>
            <a:rPr lang="bg-BG"/>
            <a:t>Иванов – дизайнер</a:t>
          </a:r>
          <a:r>
            <a:rPr lang="en-US"/>
            <a:t>, </a:t>
          </a:r>
          <a:r>
            <a:rPr lang="bg-BG"/>
            <a:t>разработчик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8319267-C71E-43C9-94E1-827D0616C7A7}" type="pres">
      <dgm:prSet presAssocID="{6750AC01-D39D-4F3A-9DC8-2A211EE986A2}" presName="text_1" presStyleLbl="node1" presStyleIdx="0" presStyleCnt="2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2"/>
      <dgm:spPr/>
    </dgm:pt>
    <dgm:pt modelId="{95DE6538-27BD-44AF-A1A8-CA8F6B10FDD2}" type="pres">
      <dgm:prSet presAssocID="{0BEF68B8-1228-47BB-83B5-7B9CD1E3F84E}" presName="text_2" presStyleLbl="node1" presStyleIdx="1" presStyleCnt="2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2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Планиране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Разработка</a:t>
          </a:r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Тестване</a:t>
          </a:r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A88C6DC7-2B1F-4A1E-ACEC-E6ED361697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80094F-99A6-41FC-AF5B-4A7A7DCBC46F}" type="parTrans" cxnId="{1ECB4A0E-8083-4DA4-8C82-6551140EEC55}">
      <dgm:prSet/>
      <dgm:spPr/>
      <dgm:t>
        <a:bodyPr/>
        <a:lstStyle/>
        <a:p>
          <a:endParaRPr lang="en-US"/>
        </a:p>
      </dgm:t>
    </dgm:pt>
    <dgm:pt modelId="{A964A376-AC5A-443F-8EDE-7F0F30E81B86}" type="sibTrans" cxnId="{1ECB4A0E-8083-4DA4-8C82-6551140EEC55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4" custScaleX="190423" custScaleY="190846" custLinFactNeighborX="22837" custLinFactNeighborY="-14236"/>
      <dgm:spPr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4" custLinFactNeighborX="1448" custLinFactNeighborY="259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4" custScaleX="157625" custScaleY="157625" custLinFactNeighborX="-9572" custLinFactNeighborY="-17129"/>
      <dgm:spPr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4" custLinFactNeighborX="-3262" custLinFactNeighborY="14666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4" custScaleX="157625" custScaleY="157625" custLinFactNeighborX="-27063" custLinFactNeighborY="-7333"/>
      <dgm:spPr>
        <a:blipFill rotWithShape="1"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4" custLinFactNeighborX="-18501" custLinFactNeighborY="14666">
        <dgm:presLayoutVars>
          <dgm:chMax val="1"/>
          <dgm:chPref val="1"/>
        </dgm:presLayoutVars>
      </dgm:prSet>
      <dgm:spPr/>
    </dgm:pt>
    <dgm:pt modelId="{0CA9DAB7-41BB-4667-9706-82C2CC8246BA}" type="pres">
      <dgm:prSet presAssocID="{FA28C9D6-476E-43CD-BA23-D6D990FD78D0}" presName="sibTrans" presStyleCnt="0"/>
      <dgm:spPr/>
    </dgm:pt>
    <dgm:pt modelId="{C1F59FEE-1E6B-47DB-B7D3-DC605B02FAED}" type="pres">
      <dgm:prSet presAssocID="{A88C6DC7-2B1F-4A1E-ACEC-E6ED3616974B}" presName="compNode" presStyleCnt="0"/>
      <dgm:spPr/>
    </dgm:pt>
    <dgm:pt modelId="{4B6DDE6D-7F16-46DB-BD7C-5418EDF02CE3}" type="pres">
      <dgm:prSet presAssocID="{A88C6DC7-2B1F-4A1E-ACEC-E6ED3616974B}" presName="iconRect" presStyleLbl="node1" presStyleIdx="3" presStyleCnt="4" custScaleX="143431" custScaleY="140486" custLinFactNeighborX="-25533" custLinFactNeighborY="-10451"/>
      <dgm:spPr>
        <a:blipFill rotWithShape="1"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8000" b="-8000"/>
          </a:stretch>
        </a:blipFill>
      </dgm:spPr>
    </dgm:pt>
    <dgm:pt modelId="{AE89F0C1-70DA-4992-8C8B-F4B63344DF03}" type="pres">
      <dgm:prSet presAssocID="{A88C6DC7-2B1F-4A1E-ACEC-E6ED3616974B}" presName="spaceRect" presStyleCnt="0"/>
      <dgm:spPr/>
    </dgm:pt>
    <dgm:pt modelId="{B69A235D-F468-4562-A117-55C5EEE3F766}" type="pres">
      <dgm:prSet presAssocID="{A88C6DC7-2B1F-4A1E-ACEC-E6ED361697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CB4A0E-8083-4DA4-8C82-6551140EEC55}" srcId="{7D9C16A6-8C48-4165-8DAF-8C957C12A8FA}" destId="{A88C6DC7-2B1F-4A1E-ACEC-E6ED3616974B}" srcOrd="3" destOrd="0" parTransId="{8980094F-99A6-41FC-AF5B-4A7A7DCBC46F}" sibTransId="{A964A376-AC5A-443F-8EDE-7F0F30E81B86}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14F1C836-92E0-41F5-B85A-009EFB331960}" type="presOf" srcId="{A88C6DC7-2B1F-4A1E-ACEC-E6ED3616974B}" destId="{B69A235D-F468-4562-A117-55C5EEE3F766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  <dgm:cxn modelId="{976108F6-B033-4533-8014-C333A4CA26ED}" type="presParOf" srcId="{8994D886-A75F-411A-A9D7-D31991FF12BD}" destId="{0CA9DAB7-41BB-4667-9706-82C2CC8246BA}" srcOrd="5" destOrd="0" presId="urn:microsoft.com/office/officeart/2018/2/layout/IconLabelList"/>
    <dgm:cxn modelId="{ECF583F3-5F4D-4C25-8402-81AEA6F05C03}" type="presParOf" srcId="{8994D886-A75F-411A-A9D7-D31991FF12BD}" destId="{C1F59FEE-1E6B-47DB-B7D3-DC605B02FAED}" srcOrd="6" destOrd="0" presId="urn:microsoft.com/office/officeart/2018/2/layout/IconLabelList"/>
    <dgm:cxn modelId="{D7494D01-8758-4402-9CEB-5EDBE10E2B4B}" type="presParOf" srcId="{C1F59FEE-1E6B-47DB-B7D3-DC605B02FAED}" destId="{4B6DDE6D-7F16-46DB-BD7C-5418EDF02CE3}" srcOrd="0" destOrd="0" presId="urn:microsoft.com/office/officeart/2018/2/layout/IconLabelList"/>
    <dgm:cxn modelId="{77DA8C46-0059-4A38-8021-32064BB1B1FF}" type="presParOf" srcId="{C1F59FEE-1E6B-47DB-B7D3-DC605B02FAED}" destId="{AE89F0C1-70DA-4992-8C8B-F4B63344DF03}" srcOrd="1" destOrd="0" presId="urn:microsoft.com/office/officeart/2018/2/layout/IconLabelList"/>
    <dgm:cxn modelId="{8F4378DC-9AD2-4DE8-AD37-238C5F12489B}" type="presParOf" srcId="{C1F59FEE-1E6B-47DB-B7D3-DC605B02FAED}" destId="{B69A235D-F468-4562-A117-55C5EEE3F766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800" kern="1200" dirty="0"/>
            <a:t>Боян Апостолов – мениджър, програмист, </a:t>
          </a:r>
          <a:r>
            <a:rPr lang="en-US" sz="2800" kern="1200" dirty="0"/>
            <a:t>QA	</a:t>
          </a:r>
        </a:p>
      </dsp:txBody>
      <dsp:txXfrm>
        <a:off x="655140" y="509144"/>
        <a:ext cx="6180307" cy="1018145"/>
      </dsp:txXfrm>
    </dsp:sp>
    <dsp:sp modelId="{07CB3071-D555-47DA-A36A-69EB91531FD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800" kern="1200" dirty="0"/>
            <a:t>Теодор </a:t>
          </a:r>
          <a:r>
            <a:rPr lang="bg-BG" sz="2800" kern="1200"/>
            <a:t>Иванов – дизайнер</a:t>
          </a:r>
          <a:r>
            <a:rPr lang="en-US" sz="2800" kern="1200"/>
            <a:t>, </a:t>
          </a:r>
          <a:r>
            <a:rPr lang="bg-BG" sz="2800" kern="1200"/>
            <a:t>разработчик</a:t>
          </a:r>
          <a:endParaRPr lang="en-US" sz="2800" kern="1200" dirty="0"/>
        </a:p>
      </dsp:txBody>
      <dsp:txXfrm>
        <a:off x="655140" y="2036648"/>
        <a:ext cx="6180307" cy="1018145"/>
      </dsp:txXfrm>
    </dsp:sp>
    <dsp:sp modelId="{3F8116AC-FAC3-4E95-9865-93CCFEB191B9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05874" y="535933"/>
          <a:ext cx="2030118" cy="203462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27204" y="2572169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600" kern="1200" dirty="0"/>
            <a:t>Планиране</a:t>
          </a:r>
          <a:endParaRPr lang="en-US" sz="3600" kern="1200" dirty="0"/>
        </a:p>
      </dsp:txBody>
      <dsp:txXfrm>
        <a:off x="127204" y="2572169"/>
        <a:ext cx="2369132" cy="720000"/>
      </dsp:txXfrm>
    </dsp:sp>
    <dsp:sp modelId="{CE9DF0E8-B0DE-4E1E-9FF4-6006AD8428DB}">
      <dsp:nvSpPr>
        <dsp:cNvPr id="0" name=""/>
        <dsp:cNvSpPr/>
      </dsp:nvSpPr>
      <dsp:spPr>
        <a:xfrm>
          <a:off x="3118921" y="593634"/>
          <a:ext cx="1680455" cy="1680455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799349" y="2570552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600" kern="1200" dirty="0"/>
            <a:t>Разработка</a:t>
          </a:r>
          <a:endParaRPr lang="en-US" sz="3600" kern="1200" dirty="0"/>
        </a:p>
      </dsp:txBody>
      <dsp:txXfrm>
        <a:off x="2799349" y="2570552"/>
        <a:ext cx="2369132" cy="720000"/>
      </dsp:txXfrm>
    </dsp:sp>
    <dsp:sp modelId="{6DB1FE51-13D0-4A38-AD6E-48D4371A1AF3}">
      <dsp:nvSpPr>
        <dsp:cNvPr id="0" name=""/>
        <dsp:cNvSpPr/>
      </dsp:nvSpPr>
      <dsp:spPr>
        <a:xfrm>
          <a:off x="5716178" y="698070"/>
          <a:ext cx="1680455" cy="1680455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5222048" y="2570552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600" kern="1200" dirty="0"/>
            <a:t>Тестване</a:t>
          </a:r>
          <a:endParaRPr lang="en-US" sz="3600" kern="1200" dirty="0"/>
        </a:p>
      </dsp:txBody>
      <dsp:txXfrm>
        <a:off x="5222048" y="2570552"/>
        <a:ext cx="2369132" cy="720000"/>
      </dsp:txXfrm>
    </dsp:sp>
    <dsp:sp modelId="{4B6DDE6D-7F16-46DB-BD7C-5418EDF02CE3}">
      <dsp:nvSpPr>
        <dsp:cNvPr id="0" name=""/>
        <dsp:cNvSpPr/>
      </dsp:nvSpPr>
      <dsp:spPr>
        <a:xfrm>
          <a:off x="8591883" y="710508"/>
          <a:ext cx="1529131" cy="1497734"/>
        </a:xfrm>
        <a:prstGeom prst="rect">
          <a:avLst/>
        </a:prstGeom>
        <a:blipFill rotWithShape="1"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8000" b="-8000"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A235D-F468-4562-A117-55C5EEE3F766}">
      <dsp:nvSpPr>
        <dsp:cNvPr id="0" name=""/>
        <dsp:cNvSpPr/>
      </dsp:nvSpPr>
      <dsp:spPr>
        <a:xfrm>
          <a:off x="8444092" y="2419276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44092" y="2419276"/>
        <a:ext cx="23691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3D70116-F673-D85D-F2D5-621D1A111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1DEF459-F644-3821-34AE-94E08216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36DF9F5-3740-0D12-3348-3F1FA66B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4D517AA-63CF-D49F-CE34-A73BDCD3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154A4E6-3F93-798F-81BB-748753DC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31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AFFDBD9-7491-32AA-8217-EA58CFFC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23B3FDA-E4E5-16EF-B34D-D712582F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4CDF14F-FE37-487F-12DB-611E484E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90B270B-B315-AB0E-A148-ADB46B79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2627526-0939-9AD4-071D-A1264A3E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E30185-DC03-FA38-9F65-81F15728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2AD9FEA-D1BE-3177-AADD-6CC2D456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D648CF8-CC81-2865-CB09-41542128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0E3C708-1BB6-83ED-F8CF-23FB1E47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80FA531-32F7-EDB3-6C2E-7A14BA94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93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3EFDE3-595F-CFF8-438F-77883352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13F1743-EE16-C11F-C873-4CBB1A6B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092C2DE-22E7-F700-7CA6-6C669176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0BCC8DF-76F7-847E-E5A2-6A69FFFD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9763634-C9E4-16B7-49D5-418C162E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8B59F46-0D10-79A9-55AF-5FF73750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33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401F34-4658-56B1-C51C-C9F7A470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EE26706-34EE-B64B-19A2-8F1B4BB7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303BA6A3-473F-AD8C-40D3-CD694F720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82B91744-4207-88C9-4A08-139518D4E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958D53F3-9D67-693A-6A2C-348077BAA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CC328F1-9097-819A-638B-6548F89E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BBBFAB0E-F949-2C68-878E-33B970CD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A4197666-C6B0-7915-EBC5-0125E6FF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20FC397-342C-5571-7CBD-1E4D9A3B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C486312-2C94-8084-5623-E291B1D8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0F2704BB-0300-5BCA-EC59-E89E1875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CB048B8-AED5-F821-830F-E51C8909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64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E1DCD4C-907D-449E-20C0-6F3E2263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C33F44F2-C18D-AE8D-51CC-F198B4DE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0C27C138-F0B9-C6B0-DF98-18D01021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00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9DA7FB-0A40-D030-209A-0AC8067B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5921701-7B2A-F143-8CD1-9206EB9E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09F2DD0-3330-2ECD-2804-7EF1778FF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2814F74-912E-A39E-5E36-8EE89D0A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17D866D-3A19-3B8F-997D-3CE01BE2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0755DDD-1EAB-6705-0DF9-E9BB8E23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8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422350-563C-F1F9-6EA0-4CDCEBE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F2DEDB72-942E-570E-F01D-777EA52F2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523CD0B-8114-CE3A-C1C1-4974F1321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25FA4EB-81E0-8946-1CF1-47863834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FF045E9-139D-8520-3E9C-A1758020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EE730A81-C4F6-0376-A93E-08972F4B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66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283C5E5-6FE1-37B0-66CE-AB63D07B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05B6CC9-12B0-8A26-2AD6-80D196C2A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F8A1413-AB17-EA1F-B97E-97FDE4F0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B2D91C5-B5C2-D64A-B74F-4A001F97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8B5CA4D-C3A4-A7A4-B36F-85D8F69F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7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2BA3BC3D-7B3A-6B64-687F-A23E485F4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16E73043-87DF-6472-9D52-FD6428176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E875379-3D28-6952-987F-45656D78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DBB0D9A-91B6-6E9F-4052-DC4B843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16F3B1-3EA1-3095-6B87-1200B600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5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EFCE7DF1-1D17-9D07-77D4-0878817F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A20A32-DB5B-23CC-3117-2ACFB47A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4630BB4-CC52-15F5-771D-936E68B4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4590172-6087-6FED-5D0C-866305F3F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7B41B01-79E1-FDBD-79B9-1317E62F5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6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hyperlink" Target="https://github.com/Boyan-Apostolov/BusinessManager-ITKarier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Business manager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686493"/>
            <a:ext cx="18824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IT-</a:t>
            </a:r>
            <a:r>
              <a:rPr lang="en-US" dirty="0" err="1">
                <a:solidFill>
                  <a:srgbClr val="7CEBFF"/>
                </a:solidFill>
              </a:rPr>
              <a:t>Kariera</a:t>
            </a:r>
            <a:r>
              <a:rPr lang="en-US" dirty="0">
                <a:solidFill>
                  <a:srgbClr val="7CEBFF"/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9EE1A4-EB5C-9F16-3E0F-EA203362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разработка</a:t>
            </a:r>
            <a:endParaRPr lang="en-US" b="1" dirty="0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02CEBF2-AF59-9CEF-4E15-727A4A246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4930" y="2011777"/>
            <a:ext cx="5422392" cy="1200997"/>
          </a:xfrm>
        </p:spPr>
        <p:txBody>
          <a:bodyPr>
            <a:normAutofit/>
          </a:bodyPr>
          <a:lstStyle/>
          <a:p>
            <a:r>
              <a:rPr lang="en-US" sz="3200" dirty="0"/>
              <a:t>Source control system</a:t>
            </a:r>
          </a:p>
        </p:txBody>
      </p:sp>
      <p:grpSp>
        <p:nvGrpSpPr>
          <p:cNvPr id="7" name="Групиране 6">
            <a:extLst>
              <a:ext uri="{FF2B5EF4-FFF2-40B4-BE49-F238E27FC236}">
                <a16:creationId xmlns:a16="http://schemas.microsoft.com/office/drawing/2014/main" id="{DB5B9C47-4E5D-384E-3121-467982665A32}"/>
              </a:ext>
            </a:extLst>
          </p:cNvPr>
          <p:cNvGrpSpPr/>
          <p:nvPr/>
        </p:nvGrpSpPr>
        <p:grpSpPr>
          <a:xfrm>
            <a:off x="970167" y="1999023"/>
            <a:ext cx="4103367" cy="1213751"/>
            <a:chOff x="698563" y="2292811"/>
            <a:chExt cx="4103367" cy="1213751"/>
          </a:xfrm>
        </p:grpSpPr>
        <p:pic>
          <p:nvPicPr>
            <p:cNvPr id="3" name="Google Shape;213;p30" descr="Картина, която съдържа текст&#10;&#10;Описанието е генерирано автоматично">
              <a:extLst>
                <a:ext uri="{FF2B5EF4-FFF2-40B4-BE49-F238E27FC236}">
                  <a16:creationId xmlns:a16="http://schemas.microsoft.com/office/drawing/2014/main" id="{A048C908-E856-4815-452F-AA0B2097508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41563" y="2292811"/>
              <a:ext cx="2960367" cy="1213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14;p30">
              <a:extLst>
                <a:ext uri="{FF2B5EF4-FFF2-40B4-BE49-F238E27FC236}">
                  <a16:creationId xmlns:a16="http://schemas.microsoft.com/office/drawing/2014/main" id="{BECACE6C-C6BA-E817-E711-BF0B4BBAE3B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563" y="2328186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859F243C-AC2F-495E-B04D-BAA3826F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3" y="3487892"/>
            <a:ext cx="7463343" cy="301888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13F5405A-9AC3-D5E5-2813-67B646976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899"/>
          <a:stretch/>
        </p:blipFill>
        <p:spPr>
          <a:xfrm>
            <a:off x="8136083" y="3487892"/>
            <a:ext cx="3566164" cy="301888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2102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9EE1A4-EB5C-9F16-3E0F-EA203362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Софтуерна реализация</a:t>
            </a:r>
            <a:endParaRPr lang="en-US" b="1" dirty="0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02CEBF2-AF59-9CEF-4E15-727A4A246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692" y="2831761"/>
            <a:ext cx="5422392" cy="1200997"/>
          </a:xfrm>
        </p:spPr>
        <p:txBody>
          <a:bodyPr>
            <a:normAutofit/>
          </a:bodyPr>
          <a:lstStyle/>
          <a:p>
            <a:r>
              <a:rPr lang="en-US" sz="2800" dirty="0"/>
              <a:t>Programming environment</a:t>
            </a:r>
          </a:p>
        </p:txBody>
      </p:sp>
      <p:pic>
        <p:nvPicPr>
          <p:cNvPr id="6146" name="Picture 2" descr="Microsoft launches Visual Studio Online public preview and ML.NET 1.4 |  VentureBeat">
            <a:extLst>
              <a:ext uri="{FF2B5EF4-FFF2-40B4-BE49-F238E27FC236}">
                <a16:creationId xmlns:a16="http://schemas.microsoft.com/office/drawing/2014/main" id="{D2642423-19AD-C941-78B0-650C122A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21" y="2003585"/>
            <a:ext cx="2568762" cy="128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22;p31" descr="html5 logo, best web design psd html cms development ecommerce 31819">
            <a:extLst>
              <a:ext uri="{FF2B5EF4-FFF2-40B4-BE49-F238E27FC236}">
                <a16:creationId xmlns:a16="http://schemas.microsoft.com/office/drawing/2014/main" id="{6EF4D41E-09CB-9092-57FF-F4B8D5F817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819" y="3936296"/>
            <a:ext cx="44386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Javascript Vs jQuery: What's the Difference? [2022] - InterviewBit">
            <a:extLst>
              <a:ext uri="{FF2B5EF4-FFF2-40B4-BE49-F238E27FC236}">
                <a16:creationId xmlns:a16="http://schemas.microsoft.com/office/drawing/2014/main" id="{4BF2AFED-87B1-0BD0-229F-20A5557A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72" y="4282949"/>
            <a:ext cx="1452833" cy="145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Контейнер за съдържание 3">
            <a:extLst>
              <a:ext uri="{FF2B5EF4-FFF2-40B4-BE49-F238E27FC236}">
                <a16:creationId xmlns:a16="http://schemas.microsoft.com/office/drawing/2014/main" id="{CB8B2324-0618-21BB-D6B7-8CEAFB157444}"/>
              </a:ext>
            </a:extLst>
          </p:cNvPr>
          <p:cNvSpPr txBox="1">
            <a:spLocks/>
          </p:cNvSpPr>
          <p:nvPr/>
        </p:nvSpPr>
        <p:spPr>
          <a:xfrm>
            <a:off x="812101" y="5463039"/>
            <a:ext cx="5422392" cy="120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User interface</a:t>
            </a:r>
          </a:p>
        </p:txBody>
      </p:sp>
      <p:grpSp>
        <p:nvGrpSpPr>
          <p:cNvPr id="12" name="Групиране 11">
            <a:extLst>
              <a:ext uri="{FF2B5EF4-FFF2-40B4-BE49-F238E27FC236}">
                <a16:creationId xmlns:a16="http://schemas.microsoft.com/office/drawing/2014/main" id="{0089E2CF-810D-4C4F-92FF-4A626DA79794}"/>
              </a:ext>
            </a:extLst>
          </p:cNvPr>
          <p:cNvGrpSpPr/>
          <p:nvPr/>
        </p:nvGrpSpPr>
        <p:grpSpPr>
          <a:xfrm>
            <a:off x="6328372" y="1947025"/>
            <a:ext cx="6170460" cy="2053923"/>
            <a:chOff x="6328372" y="1947025"/>
            <a:chExt cx="6170460" cy="2053923"/>
          </a:xfrm>
        </p:grpSpPr>
        <p:pic>
          <p:nvPicPr>
            <p:cNvPr id="6150" name="Picture 6" descr="Dropbox Review | PCMag">
              <a:extLst>
                <a:ext uri="{FF2B5EF4-FFF2-40B4-BE49-F238E27FC236}">
                  <a16:creationId xmlns:a16="http://schemas.microsoft.com/office/drawing/2014/main" id="{992F84FC-3A2D-D2D1-664B-324A8B029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372" y="1947025"/>
              <a:ext cx="3515734" cy="175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Контейнер за съдържание 3">
              <a:extLst>
                <a:ext uri="{FF2B5EF4-FFF2-40B4-BE49-F238E27FC236}">
                  <a16:creationId xmlns:a16="http://schemas.microsoft.com/office/drawing/2014/main" id="{36BEC6A9-6FD1-B44B-0BFC-42C81961FBD0}"/>
                </a:ext>
              </a:extLst>
            </p:cNvPr>
            <p:cNvSpPr txBox="1">
              <a:spLocks/>
            </p:cNvSpPr>
            <p:nvPr/>
          </p:nvSpPr>
          <p:spPr>
            <a:xfrm>
              <a:off x="7076440" y="2799951"/>
              <a:ext cx="5422392" cy="12009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File hosting API</a:t>
              </a:r>
            </a:p>
          </p:txBody>
        </p:sp>
      </p:grpSp>
      <p:pic>
        <p:nvPicPr>
          <p:cNvPr id="6152" name="Picture 8" descr="sweetalert2 - npm">
            <a:extLst>
              <a:ext uri="{FF2B5EF4-FFF2-40B4-BE49-F238E27FC236}">
                <a16:creationId xmlns:a16="http://schemas.microsoft.com/office/drawing/2014/main" id="{D565F7C7-7799-EBC1-EE5C-1E6897E6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239" y="4225791"/>
            <a:ext cx="2969476" cy="12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Контейнер за съдържание 3">
            <a:extLst>
              <a:ext uri="{FF2B5EF4-FFF2-40B4-BE49-F238E27FC236}">
                <a16:creationId xmlns:a16="http://schemas.microsoft.com/office/drawing/2014/main" id="{D056F6D0-78F3-A0A6-FFFD-3FA6162DFA65}"/>
              </a:ext>
            </a:extLst>
          </p:cNvPr>
          <p:cNvSpPr txBox="1">
            <a:spLocks/>
          </p:cNvSpPr>
          <p:nvPr/>
        </p:nvSpPr>
        <p:spPr>
          <a:xfrm>
            <a:off x="7076440" y="5241516"/>
            <a:ext cx="5422392" cy="120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Dynamic frontend</a:t>
            </a:r>
          </a:p>
        </p:txBody>
      </p:sp>
    </p:spTree>
    <p:extLst>
      <p:ext uri="{BB962C8B-B14F-4D97-AF65-F5344CB8AC3E}">
        <p14:creationId xmlns:p14="http://schemas.microsoft.com/office/powerpoint/2010/main" val="292308302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6577" y="2555619"/>
            <a:ext cx="3114460" cy="1746762"/>
          </a:xfrm>
        </p:spPr>
        <p:txBody>
          <a:bodyPr>
            <a:normAutofit fontScale="90000"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</a:rPr>
              <a:t>Демонстрация на проекта</a:t>
            </a:r>
            <a:br>
              <a:rPr lang="en-US" sz="2800" b="1" dirty="0">
                <a:solidFill>
                  <a:srgbClr val="FFFFFF"/>
                </a:solidFill>
              </a:rPr>
            </a:b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  <a:hlinkClick r:id="rId4"/>
              </a:rPr>
              <a:t>Repo_LINK</a:t>
            </a:r>
            <a:endParaRPr lang="en-US" sz="2800" b="1" dirty="0">
              <a:solidFill>
                <a:srgbClr val="FFFFFF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0A321B8-65DD-DD7A-D78F-A526DAF1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Authentication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C53272-32BA-3E43-B5E6-DDB6837C2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397" y="2005020"/>
            <a:ext cx="6339205" cy="48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51226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6AD6B6-015A-58CF-2A80-E52E3AD5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5CEDC3-A0D5-E7DE-D862-4D95AEAA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60" y="2068154"/>
            <a:ext cx="8971280" cy="452886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4926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6AD6B6-015A-58CF-2A80-E52E3AD5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Users</a:t>
            </a:r>
          </a:p>
        </p:txBody>
      </p:sp>
      <p:pic>
        <p:nvPicPr>
          <p:cNvPr id="9218" name="Picture 2" descr="Create/Edit User page">
            <a:extLst>
              <a:ext uri="{FF2B5EF4-FFF2-40B4-BE49-F238E27FC236}">
                <a16:creationId xmlns:a16="http://schemas.microsoft.com/office/drawing/2014/main" id="{5AAE7CD8-9F98-553F-BAFF-FE73D7D1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91" y="1919518"/>
            <a:ext cx="5980430" cy="48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23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8DD9BE5-A0C1-7D74-588B-FD7C0F7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DETAILS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0264B05-FD4E-7F89-80BF-D660AD62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0" y="2128308"/>
            <a:ext cx="8940800" cy="443664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630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8DD9BE5-A0C1-7D74-588B-FD7C0F7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Roles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A0FD4AE-648E-3558-BA8F-AB5AC33C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2116269"/>
            <a:ext cx="9052560" cy="442137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795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8DD9BE5-A0C1-7D74-588B-FD7C0F7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TEAMS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D9BF2BE-24A6-C28B-0F46-8E0F78FC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123758"/>
            <a:ext cx="8940800" cy="435514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36451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36AC37-3B3E-1A38-0D03-B0080012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TEAM DETAILS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2D4A01-21E3-E33A-A49A-8F2D531B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20" y="2016299"/>
            <a:ext cx="9306560" cy="4519983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782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bg-BG" b="1" dirty="0"/>
              <a:t>Описание </a:t>
            </a:r>
            <a:r>
              <a:rPr lang="bg-BG" b="1"/>
              <a:t>на екипа</a:t>
            </a:r>
            <a:endParaRPr lang="en-US" b="1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36067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Code Icon Vector Art, Icons, and Graphics for Free Download">
            <a:extLst>
              <a:ext uri="{FF2B5EF4-FFF2-40B4-BE49-F238E27FC236}">
                <a16:creationId xmlns:a16="http://schemas.microsoft.com/office/drawing/2014/main" id="{2E9A9F55-2C37-DB5B-2561-9D7C3B78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4" y="2977372"/>
            <a:ext cx="912264" cy="55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c designer - icon by Adioma">
            <a:extLst>
              <a:ext uri="{FF2B5EF4-FFF2-40B4-BE49-F238E27FC236}">
                <a16:creationId xmlns:a16="http://schemas.microsoft.com/office/drawing/2014/main" id="{5F731872-7E42-4EA0-70BB-3BF491F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4" y="4313911"/>
            <a:ext cx="805157" cy="8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150BB3-2513-513E-83E0-075082FB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PROJECTS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D9FF0D7-C361-6B99-14F8-CB832A6F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208" y="1889963"/>
            <a:ext cx="9897584" cy="482507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0000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162A3E-59BE-1116-A479-CFDC050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Time-off requests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AF3A540-CE51-B32E-97DF-DD3E67BA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2023015"/>
            <a:ext cx="9387840" cy="4618133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9156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D15B0E6C-8F4E-7F33-C361-A3E3A1293A79}"/>
              </a:ext>
            </a:extLst>
          </p:cNvPr>
          <p:cNvSpPr txBox="1"/>
          <p:nvPr/>
        </p:nvSpPr>
        <p:spPr>
          <a:xfrm>
            <a:off x="0" y="2633479"/>
            <a:ext cx="4865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Gill Sans Nova" panose="020B0602020104020203" pitchFamily="34" charset="0"/>
              </a:rPr>
              <a:t>THANK YOU FOR YOUR ATTENTION</a:t>
            </a:r>
            <a:r>
              <a:rPr lang="bg-BG" sz="5400">
                <a:solidFill>
                  <a:schemeClr val="bg1"/>
                </a:solidFill>
                <a:latin typeface="Gill Sans Nova" panose="020B0602020104020203" pitchFamily="34" charset="0"/>
              </a:rPr>
              <a:t>!</a:t>
            </a:r>
            <a:endParaRPr lang="en-US" sz="540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308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EFF"/>
                </a:solidFill>
              </a:rPr>
              <a:t>Етапи на проекта</a:t>
            </a: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558330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E23802DF-CF30-78EC-A2AD-0346BC5D3E23}"/>
              </a:ext>
            </a:extLst>
          </p:cNvPr>
          <p:cNvSpPr/>
          <p:nvPr/>
        </p:nvSpPr>
        <p:spPr>
          <a:xfrm>
            <a:off x="8647700" y="3697355"/>
            <a:ext cx="322283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EEEC1CDC-83A6-937F-DFDC-0C2D0B4C8CDF}"/>
              </a:ext>
            </a:extLst>
          </p:cNvPr>
          <p:cNvSpPr txBox="1"/>
          <p:nvPr/>
        </p:nvSpPr>
        <p:spPr>
          <a:xfrm>
            <a:off x="8387976" y="3429000"/>
            <a:ext cx="3222832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600" kern="1200" dirty="0"/>
              <a:t>Представяне</a:t>
            </a:r>
            <a:endParaRPr 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Примери за потребителски истории в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JIRA</a:t>
            </a:r>
            <a:endParaRPr lang="en-US" b="1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5AD5B515-021E-28CB-7708-C981D29C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1932039"/>
            <a:ext cx="12083845" cy="4833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E35CC7-D398-E4B1-5929-2B48DA58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bg-BG" dirty="0"/>
              <a:t>на служител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2D8FB44-DE72-7064-3854-AFED62F5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2391113"/>
            <a:ext cx="4429125" cy="39624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1341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22EA73-C983-00D8-7638-A0C5D67C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Balsamiq wireFrames</a:t>
            </a:r>
            <a:endParaRPr lang="en-US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7B41DEA4-62A2-F646-93D2-D23822304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927537"/>
            <a:ext cx="5143479" cy="2551202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C7E77183-8170-6E14-32F1-0B2CB1C4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31" y="2919548"/>
            <a:ext cx="5143479" cy="25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80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B6C6EB5-30AB-C229-15BE-5C705965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Права за достъп</a:t>
            </a:r>
            <a:endParaRPr lang="en-US" b="1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A198485-21F5-2943-4245-234F9E18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6" y="2005519"/>
            <a:ext cx="5785813" cy="465937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3667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9FE2AF-ACDA-F7BA-8EE9-201D82B2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Архитектура</a:t>
            </a:r>
            <a:r>
              <a:rPr lang="en-US" dirty="0"/>
              <a:t> </a:t>
            </a:r>
          </a:p>
        </p:txBody>
      </p:sp>
      <p:pic>
        <p:nvPicPr>
          <p:cNvPr id="3074" name="Picture 2" descr="MVC Architecture - Detailed Explanation - InterviewBit">
            <a:extLst>
              <a:ext uri="{FF2B5EF4-FFF2-40B4-BE49-F238E27FC236}">
                <a16:creationId xmlns:a16="http://schemas.microsoft.com/office/drawing/2014/main" id="{03C4AE5C-A89D-A28A-3CB0-A41DF093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4" y="2143909"/>
            <a:ext cx="6201096" cy="41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ckend meaning and everything you need to know about it">
            <a:extLst>
              <a:ext uri="{FF2B5EF4-FFF2-40B4-BE49-F238E27FC236}">
                <a16:creationId xmlns:a16="http://schemas.microsoft.com/office/drawing/2014/main" id="{21C51682-B903-D73E-69E4-436B7FA4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26" y="2143909"/>
            <a:ext cx="5387483" cy="27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046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9EE1A4-EB5C-9F16-3E0F-EA203362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Разработка</a:t>
            </a:r>
            <a:r>
              <a:rPr lang="en-US" b="1" dirty="0"/>
              <a:t> - </a:t>
            </a:r>
            <a:r>
              <a:rPr lang="bg-BG" b="1" dirty="0"/>
              <a:t>организация</a:t>
            </a:r>
            <a:endParaRPr lang="en-US" b="1" dirty="0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02CEBF2-AF59-9CEF-4E15-727A4A246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2675" y="2424648"/>
            <a:ext cx="5422392" cy="1200997"/>
          </a:xfrm>
        </p:spPr>
        <p:txBody>
          <a:bodyPr>
            <a:normAutofit/>
          </a:bodyPr>
          <a:lstStyle/>
          <a:p>
            <a:r>
              <a:rPr lang="en-US" sz="3200" dirty="0"/>
              <a:t>Task management</a:t>
            </a:r>
          </a:p>
        </p:txBody>
      </p:sp>
      <p:pic>
        <p:nvPicPr>
          <p:cNvPr id="5122" name="Picture 2" descr="Atlassian Jira and Jira Plugins - Tick42 JIRA">
            <a:extLst>
              <a:ext uri="{FF2B5EF4-FFF2-40B4-BE49-F238E27FC236}">
                <a16:creationId xmlns:a16="http://schemas.microsoft.com/office/drawing/2014/main" id="{5F17EC28-7D38-88C2-C344-3DFFE9BC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60854"/>
            <a:ext cx="4371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scord privacy: the ultimate guide to stay safe in Discord | Cybernews">
            <a:extLst>
              <a:ext uri="{FF2B5EF4-FFF2-40B4-BE49-F238E27FC236}">
                <a16:creationId xmlns:a16="http://schemas.microsoft.com/office/drawing/2014/main" id="{68902714-583B-4DDC-F559-489D8989E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3" y="4081384"/>
            <a:ext cx="4137230" cy="20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Контейнер за съдържание 3">
            <a:extLst>
              <a:ext uri="{FF2B5EF4-FFF2-40B4-BE49-F238E27FC236}">
                <a16:creationId xmlns:a16="http://schemas.microsoft.com/office/drawing/2014/main" id="{DC9DB0F7-2B73-EBB4-57AD-F406D9C985AE}"/>
              </a:ext>
            </a:extLst>
          </p:cNvPr>
          <p:cNvSpPr txBox="1">
            <a:spLocks/>
          </p:cNvSpPr>
          <p:nvPr/>
        </p:nvSpPr>
        <p:spPr>
          <a:xfrm>
            <a:off x="5352675" y="4515192"/>
            <a:ext cx="5422392" cy="120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67662234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Дивидент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1E07BD9736A4CB4D0732290651723" ma:contentTypeVersion="13" ma:contentTypeDescription="Create a new document." ma:contentTypeScope="" ma:versionID="d7d3610cdb0405583653c50541525a63">
  <xsd:schema xmlns:xsd="http://www.w3.org/2001/XMLSchema" xmlns:xs="http://www.w3.org/2001/XMLSchema" xmlns:p="http://schemas.microsoft.com/office/2006/metadata/properties" xmlns:ns3="8bd58ca8-d7f5-4730-8d54-61f0f0ff201d" xmlns:ns4="d007028e-dc95-4661-be61-fc7677492aa2" targetNamespace="http://schemas.microsoft.com/office/2006/metadata/properties" ma:root="true" ma:fieldsID="644256c9e0cefdbebec66234edcaa572" ns3:_="" ns4:_="">
    <xsd:import namespace="8bd58ca8-d7f5-4730-8d54-61f0f0ff201d"/>
    <xsd:import namespace="d007028e-dc95-4661-be61-fc7677492aa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58ca8-d7f5-4730-8d54-61f0f0ff20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7028e-dc95-4661-be61-fc7677492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4CC7DE-D818-4A2A-B62D-83F6AAA778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DF05B6-1E5F-413A-B3CE-624A06381839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8bd58ca8-d7f5-4730-8d54-61f0f0ff201d"/>
    <ds:schemaRef ds:uri="d007028e-dc95-4661-be61-fc7677492aa2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D38953-17DE-4D4B-AF29-63170FE28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d58ca8-d7f5-4730-8d54-61f0f0ff201d"/>
    <ds:schemaRef ds:uri="d007028e-dc95-4661-be61-fc7677492a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96</Words>
  <Application>Microsoft Office PowerPoint</Application>
  <PresentationFormat>Широк екран</PresentationFormat>
  <Paragraphs>40</Paragraphs>
  <Slides>22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Corbel</vt:lpstr>
      <vt:lpstr>Gill Sans MT</vt:lpstr>
      <vt:lpstr>Gill Sans Nova</vt:lpstr>
      <vt:lpstr>Wingdings 2</vt:lpstr>
      <vt:lpstr>Дивидент</vt:lpstr>
      <vt:lpstr>Тема на Office</vt:lpstr>
      <vt:lpstr>Business manager </vt:lpstr>
      <vt:lpstr>Описание на екипа</vt:lpstr>
      <vt:lpstr>Етапи на проекта</vt:lpstr>
      <vt:lpstr>Примери за потребителски истории в JIRA</vt:lpstr>
      <vt:lpstr>Use case на служител</vt:lpstr>
      <vt:lpstr>Balsamiq wireFrames</vt:lpstr>
      <vt:lpstr>Права за достъп</vt:lpstr>
      <vt:lpstr>Архитектура </vt:lpstr>
      <vt:lpstr>Разработка - организация</vt:lpstr>
      <vt:lpstr>разработка</vt:lpstr>
      <vt:lpstr>Софтуерна реализация</vt:lpstr>
      <vt:lpstr>Демонстрация на проекта  Repo_LINK</vt:lpstr>
      <vt:lpstr>Authentication</vt:lpstr>
      <vt:lpstr>Users</vt:lpstr>
      <vt:lpstr>Users</vt:lpstr>
      <vt:lpstr>User DETAILS</vt:lpstr>
      <vt:lpstr>Roles</vt:lpstr>
      <vt:lpstr>TEAMS</vt:lpstr>
      <vt:lpstr>TEAM DETAILS</vt:lpstr>
      <vt:lpstr>PROJECTS</vt:lpstr>
      <vt:lpstr>Time-off requests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manager</dc:title>
  <dc:creator>Boyan Apostolov</dc:creator>
  <cp:lastModifiedBy>ТЕОДОР В. ИВАНОВ</cp:lastModifiedBy>
  <cp:revision>8</cp:revision>
  <dcterms:created xsi:type="dcterms:W3CDTF">2023-04-02T13:28:18Z</dcterms:created>
  <dcterms:modified xsi:type="dcterms:W3CDTF">2023-04-06T18:04:44Z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0x010100CCA1E07BD9736A4CB4D0732290651723</vt:lpwstr>
  </property>
</Properties>
</file>